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notesMasterIdLst>
    <p:notesMasterId r:id="rId19"/>
  </p:notesMasterIdLst>
  <p:handoutMasterIdLst>
    <p:handoutMasterId r:id="rId20"/>
  </p:handoutMasterIdLst>
  <p:sldIdLst>
    <p:sldId id="409" r:id="rId2"/>
    <p:sldId id="410" r:id="rId3"/>
    <p:sldId id="411" r:id="rId4"/>
    <p:sldId id="412" r:id="rId5"/>
    <p:sldId id="417" r:id="rId6"/>
    <p:sldId id="415" r:id="rId7"/>
    <p:sldId id="413" r:id="rId8"/>
    <p:sldId id="430" r:id="rId9"/>
    <p:sldId id="423" r:id="rId10"/>
    <p:sldId id="424" r:id="rId11"/>
    <p:sldId id="419" r:id="rId12"/>
    <p:sldId id="425" r:id="rId13"/>
    <p:sldId id="426" r:id="rId14"/>
    <p:sldId id="427" r:id="rId15"/>
    <p:sldId id="428" r:id="rId16"/>
    <p:sldId id="429" r:id="rId17"/>
    <p:sldId id="416" r:id="rId18"/>
  </p:sldIdLst>
  <p:sldSz cx="9144000" cy="6858000" type="screen4x3"/>
  <p:notesSz cx="7010400" cy="92964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FFF4"/>
    <a:srgbClr val="FFE9A3"/>
    <a:srgbClr val="FF66CC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7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9C52BED-5087-4042-A2CD-95D869C57354}" type="datetimeFigureOut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635125-F529-4C3B-BBE1-F227FC0F6A7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6974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F4EB09F8-48C6-404D-96EC-3B07EA795371}" type="datetimeFigureOut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3F9CF4-3BE0-48E3-9CC3-590F382FFDC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5604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F9CF4-3BE0-48E3-9CC3-590F382FFDCD}" type="slidenum">
              <a:rPr lang="en-US" altLang="vi-VN" smtClean="0"/>
              <a:pPr>
                <a:defRPr/>
              </a:pPr>
              <a:t>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940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839200" cy="5181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191-398A-476B-9646-170EC1A6541F}" type="datetime1">
              <a:rPr lang="vi-VN" smtClean="0"/>
              <a:t>09/09/2020</a:t>
            </a:fld>
            <a:endParaRPr lang="en-US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Trang </a:t>
            </a:r>
            <a:fld id="{2D20A46F-2EC7-4542-8F7C-AACAAB0928E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80289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alphaModFix amt="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0D7A6-91D9-4CF5-B604-A672E850D66A}" type="datetime1">
              <a:rPr lang="vi-VN" smtClean="0"/>
              <a:t>09/09/2020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vi-VN" smtClean="0"/>
              <a:t>Trang </a:t>
            </a:r>
            <a:fld id="{C800D61D-3350-421D-A375-D9666A1CF4E2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grpSp>
        <p:nvGrpSpPr>
          <p:cNvPr id="6" name="Google Shape;30;p5"/>
          <p:cNvGrpSpPr/>
          <p:nvPr userDrawn="1"/>
        </p:nvGrpSpPr>
        <p:grpSpPr>
          <a:xfrm>
            <a:off x="-40750" y="979516"/>
            <a:ext cx="9168125" cy="5878484"/>
            <a:chOff x="-6025" y="0"/>
            <a:chExt cx="9168125" cy="5163100"/>
          </a:xfrm>
        </p:grpSpPr>
        <p:sp>
          <p:nvSpPr>
            <p:cNvPr id="7" name="Google Shape;31;p5"/>
            <p:cNvSpPr/>
            <p:nvPr/>
          </p:nvSpPr>
          <p:spPr>
            <a:xfrm>
              <a:off x="0" y="0"/>
              <a:ext cx="8552900" cy="1390066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8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9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10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  <p:sp>
          <p:nvSpPr>
            <p:cNvPr id="11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12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cxnSp>
        <p:nvCxnSpPr>
          <p:cNvPr id="15" name="Straight Connector 14"/>
          <p:cNvCxnSpPr/>
          <p:nvPr userDrawn="1"/>
        </p:nvCxnSpPr>
        <p:spPr>
          <a:xfrm>
            <a:off x="-44478" y="1562100"/>
            <a:ext cx="8818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1041400"/>
            <a:ext cx="8850313" cy="406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72377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0D7A6-91D9-4CF5-B604-A672E850D66A}" type="datetime1">
              <a:rPr lang="vi-VN" smtClean="0"/>
              <a:t>09/09/2020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vi-VN" smtClean="0"/>
              <a:t>Trang </a:t>
            </a:r>
            <a:fld id="{C800D61D-3350-421D-A375-D9666A1CF4E2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511432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;p1" descr="libro.pn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52500"/>
            <a:ext cx="9144000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15956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dirty="0"/>
          </a:p>
        </p:txBody>
      </p:sp>
      <p:sp>
        <p:nvSpPr>
          <p:cNvPr id="10" name="Google Shape;8;p1"/>
          <p:cNvSpPr txBox="1">
            <a:spLocks noGrp="1"/>
          </p:cNvSpPr>
          <p:nvPr>
            <p:ph idx="1"/>
          </p:nvPr>
        </p:nvSpPr>
        <p:spPr>
          <a:xfrm>
            <a:off x="1556175" y="2255120"/>
            <a:ext cx="6616800" cy="376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543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gradFill rotWithShape="1">
          <a:gsLst>
            <a:gs pos="0">
              <a:schemeClr val="accent1"/>
            </a:gs>
            <a:gs pos="6000">
              <a:srgbClr val="BBE8D5"/>
            </a:gs>
            <a:gs pos="38000">
              <a:srgbClr val="CAEDDE"/>
            </a:gs>
            <a:gs pos="74001">
              <a:srgbClr val="D9F2E7"/>
            </a:gs>
            <a:gs pos="83000">
              <a:srgbClr val="D9F2E7"/>
            </a:gs>
            <a:gs pos="0">
              <a:srgbClr val="E5F6E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0D7A6-91D9-4CF5-B604-A672E850D66A}" type="datetime1">
              <a:rPr lang="vi-VN" smtClean="0"/>
              <a:t>09/09/2020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vi-VN" smtClean="0"/>
              <a:t>Trang </a:t>
            </a:r>
            <a:fld id="{C800D61D-3350-421D-A375-D9666A1CF4E2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8" name="Google Shape;57;p10"/>
          <p:cNvSpPr/>
          <p:nvPr userDrawn="1"/>
        </p:nvSpPr>
        <p:spPr>
          <a:xfrm>
            <a:off x="0" y="990600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3623425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8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088" y="1562100"/>
            <a:ext cx="8818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5100" y="1676401"/>
            <a:ext cx="88265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1041400"/>
            <a:ext cx="8837613" cy="406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vi-VN" dirty="0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BA71DE-76B1-4249-B283-950BC7C13729}" type="datetime1">
              <a:rPr lang="vi-VN" smtClean="0"/>
              <a:t>09/09/2020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Trang </a:t>
            </a:r>
            <a:fld id="{FE907E7A-B41D-4B04-94F1-73023B4295A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43118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alphaModFix amt="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088" y="1562100"/>
            <a:ext cx="8818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5100" y="1676401"/>
            <a:ext cx="88265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1041400"/>
            <a:ext cx="8837613" cy="406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vi-VN" dirty="0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BA71DE-76B1-4249-B283-950BC7C13729}" type="datetime1">
              <a:rPr lang="vi-VN" smtClean="0"/>
              <a:t>09/09/2020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Trang </a:t>
            </a:r>
            <a:fld id="{FE907E7A-B41D-4B04-94F1-73023B4295A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5203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088" y="1828800"/>
            <a:ext cx="8818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5100" y="1905001"/>
            <a:ext cx="88265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1041400"/>
            <a:ext cx="8837613" cy="711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vi-VN" dirty="0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35D989-D49A-47A7-81D5-701AA4C6C3D4}" type="datetime1">
              <a:rPr lang="vi-VN" smtClean="0"/>
              <a:t>09/09/2020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Trang </a:t>
            </a:r>
            <a:fld id="{B8E0C3D6-107C-4A9E-AA49-CC665544837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189537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41400"/>
            <a:ext cx="8850313" cy="5130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A7C3-13E8-4557-9C06-8D7416999ACA}" type="datetime1">
              <a:rPr lang="vi-VN" smtClean="0"/>
              <a:t>09/09/2020</a:t>
            </a:fld>
            <a:endParaRPr lang="en-US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Trang </a:t>
            </a:r>
            <a:fld id="{4267D469-ED0A-4EE8-858A-F8676CC7457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688516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alphaModFix amt="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0D7A6-91D9-4CF5-B604-A672E850D66A}" type="datetime1">
              <a:rPr lang="vi-VN" smtClean="0"/>
              <a:t>09/09/2020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vi-VN" smtClean="0"/>
              <a:t>Trang </a:t>
            </a:r>
            <a:fld id="{C800D61D-3350-421D-A375-D9666A1CF4E2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0801656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 rotWithShape="1">
          <a:gsLst>
            <a:gs pos="0">
              <a:srgbClr val="60C99C">
                <a:lumMod val="99000"/>
                <a:lumOff val="1000"/>
              </a:srgbClr>
            </a:gs>
            <a:gs pos="23000">
              <a:srgbClr val="BBE8D5"/>
            </a:gs>
            <a:gs pos="38000">
              <a:srgbClr val="CAEDDE"/>
            </a:gs>
            <a:gs pos="74001">
              <a:srgbClr val="D9F2E7"/>
            </a:gs>
            <a:gs pos="83000">
              <a:srgbClr val="D9F2E7"/>
            </a:gs>
            <a:gs pos="100000">
              <a:srgbClr val="E5F6E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41400"/>
            <a:ext cx="8850313" cy="5130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A7C3-13E8-4557-9C06-8D7416999ACA}" type="datetime1">
              <a:rPr lang="vi-VN" smtClean="0"/>
              <a:t>09/09/2020</a:t>
            </a:fld>
            <a:endParaRPr lang="en-US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Trang </a:t>
            </a:r>
            <a:fld id="{4267D469-ED0A-4EE8-858A-F8676CC7457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6" name="Google Shape;22;p4"/>
          <p:cNvSpPr/>
          <p:nvPr userDrawn="1"/>
        </p:nvSpPr>
        <p:spPr>
          <a:xfrm>
            <a:off x="6025" y="1025534"/>
            <a:ext cx="9150050" cy="5070466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" name="Google Shape;23;p4"/>
          <p:cNvSpPr/>
          <p:nvPr userDrawn="1"/>
        </p:nvSpPr>
        <p:spPr>
          <a:xfrm>
            <a:off x="0" y="2573938"/>
            <a:ext cx="9144000" cy="3341668"/>
          </a:xfrm>
          <a:custGeom>
            <a:avLst/>
            <a:gdLst/>
            <a:ahLst/>
            <a:cxnLst/>
            <a:rect l="l" t="t" r="r" b="b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" name="Google Shape;24;p4"/>
          <p:cNvSpPr/>
          <p:nvPr userDrawn="1"/>
        </p:nvSpPr>
        <p:spPr>
          <a:xfrm>
            <a:off x="-5900" y="1025534"/>
            <a:ext cx="9144152" cy="5070466"/>
          </a:xfrm>
          <a:custGeom>
            <a:avLst/>
            <a:gdLst/>
            <a:ahLst/>
            <a:cxnLst/>
            <a:rect l="l" t="t" r="r" b="b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" name="Google Shape;25;p4"/>
          <p:cNvSpPr txBox="1">
            <a:spLocks noGrp="1"/>
          </p:cNvSpPr>
          <p:nvPr>
            <p:ph type="body" idx="1"/>
          </p:nvPr>
        </p:nvSpPr>
        <p:spPr>
          <a:xfrm>
            <a:off x="1833775" y="3308025"/>
            <a:ext cx="5476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2649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Subtitle">
    <p:bg>
      <p:bgPr>
        <a:solidFill>
          <a:srgbClr val="ABE33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5900" y="1219200"/>
            <a:ext cx="9144150" cy="50264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1" y="1801467"/>
            <a:ext cx="9156075" cy="3852084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815525" y="2720733"/>
            <a:ext cx="55131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15375" y="4091533"/>
            <a:ext cx="5513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0" y="990600"/>
            <a:ext cx="9156075" cy="5791200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351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0D7A6-91D9-4CF5-B604-A672E850D66A}" type="datetime1">
              <a:rPr lang="vi-VN" smtClean="0"/>
              <a:t>09/09/2020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vi-VN" smtClean="0"/>
              <a:t>Trang </a:t>
            </a:r>
            <a:fld id="{C800D61D-3350-421D-A375-D9666A1CF4E2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grpSp>
        <p:nvGrpSpPr>
          <p:cNvPr id="6" name="Google Shape;30;p5"/>
          <p:cNvGrpSpPr/>
          <p:nvPr userDrawn="1"/>
        </p:nvGrpSpPr>
        <p:grpSpPr>
          <a:xfrm>
            <a:off x="-40750" y="979516"/>
            <a:ext cx="9168125" cy="5878484"/>
            <a:chOff x="-6025" y="0"/>
            <a:chExt cx="9168125" cy="5163100"/>
          </a:xfrm>
        </p:grpSpPr>
        <p:sp>
          <p:nvSpPr>
            <p:cNvPr id="7" name="Google Shape;31;p5"/>
            <p:cNvSpPr/>
            <p:nvPr/>
          </p:nvSpPr>
          <p:spPr>
            <a:xfrm>
              <a:off x="0" y="0"/>
              <a:ext cx="8552900" cy="1390066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8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9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10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11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12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cxnSp>
        <p:nvCxnSpPr>
          <p:cNvPr id="15" name="Straight Connector 14"/>
          <p:cNvCxnSpPr/>
          <p:nvPr userDrawn="1"/>
        </p:nvCxnSpPr>
        <p:spPr>
          <a:xfrm>
            <a:off x="-44478" y="1562100"/>
            <a:ext cx="8818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1041400"/>
            <a:ext cx="8850313" cy="406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3974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0C99C"/>
            </a:gs>
            <a:gs pos="23000">
              <a:srgbClr val="BBE8D5"/>
            </a:gs>
            <a:gs pos="38000">
              <a:srgbClr val="CAEDDE"/>
            </a:gs>
            <a:gs pos="74001">
              <a:srgbClr val="D9F2E7"/>
            </a:gs>
            <a:gs pos="83000">
              <a:srgbClr val="D9F2E7"/>
            </a:gs>
            <a:gs pos="100000">
              <a:srgbClr val="E5F6E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041400"/>
            <a:ext cx="88503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503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263525" y="6370638"/>
            <a:ext cx="1292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750D7A6-91D9-4CF5-B604-A672E850D66A}" type="datetime1">
              <a:rPr lang="vi-VN" smtClean="0"/>
              <a:t>09/09/2020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01938" y="6370638"/>
            <a:ext cx="458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712075" y="6370638"/>
            <a:ext cx="12906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vi-VN"/>
              <a:t>Trang </a:t>
            </a:r>
            <a:fld id="{C800D61D-3350-421D-A375-D9666A1CF4E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952500"/>
          </a:xfrm>
          <a:prstGeom prst="rect">
            <a:avLst/>
          </a:prstGeom>
          <a:gradFill>
            <a:gsLst>
              <a:gs pos="57000">
                <a:srgbClr val="FFF1DD"/>
              </a:gs>
              <a:gs pos="4000">
                <a:srgbClr val="D9F2E7"/>
              </a:gs>
              <a:gs pos="100000">
                <a:srgbClr val="D9F2E7"/>
              </a:gs>
              <a:gs pos="100000">
                <a:srgbClr val="E5F6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00" b="0" dirty="0" smtClean="0">
                <a:solidFill>
                  <a:srgbClr val="002060"/>
                </a:solidFill>
                <a:cs typeface="Arial" charset="0"/>
              </a:rPr>
              <a:t>            CỤC</a:t>
            </a:r>
            <a:r>
              <a:rPr lang="en-US" sz="2200" b="0" baseline="0" dirty="0" smtClean="0">
                <a:solidFill>
                  <a:srgbClr val="002060"/>
                </a:solidFill>
                <a:cs typeface="Arial" charset="0"/>
              </a:rPr>
              <a:t> THU THẬP DỮ LIỆU VÀ ỨNG DỤNG CNTT THỐNG KÊ</a:t>
            </a:r>
            <a:endParaRPr lang="en-US" sz="2200" b="0" dirty="0">
              <a:solidFill>
                <a:srgbClr val="002060"/>
              </a:solidFill>
              <a:cs typeface="Arial" charset="0"/>
            </a:endParaRPr>
          </a:p>
          <a:p>
            <a:pPr marL="0" lvl="1" algn="ctr"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ea typeface="Tahoma" pitchFamily="34" charset="0"/>
                <a:cs typeface="Times New Roman" pitchFamily="18" charset="0"/>
              </a:rPr>
              <a:t>         </a:t>
            </a:r>
            <a:r>
              <a:rPr lang="en-US" sz="2200" b="1" dirty="0">
                <a:solidFill>
                  <a:srgbClr val="002060"/>
                </a:solidFill>
                <a:ea typeface="Tahoma" pitchFamily="34" charset="0"/>
                <a:cs typeface="Times New Roman" pitchFamily="18" charset="0"/>
              </a:rPr>
              <a:t>TRUNG TÂM TIN HỌC THỐNG KÊ KHU VỰC I</a:t>
            </a:r>
            <a:endParaRPr lang="vi-VN" sz="2200" dirty="0"/>
          </a:p>
        </p:txBody>
      </p:sp>
      <p:pic>
        <p:nvPicPr>
          <p:cNvPr id="2056" name="Picture 12" descr="D:\Hoan\D\HHHome\Phong CSDL\Logo TCTK\Logo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5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6" r:id="rId2"/>
    <p:sldLayoutId id="2147484008" r:id="rId3"/>
    <p:sldLayoutId id="2147483997" r:id="rId4"/>
    <p:sldLayoutId id="2147483994" r:id="rId5"/>
    <p:sldLayoutId id="2147484006" r:id="rId6"/>
    <p:sldLayoutId id="2147484001" r:id="rId7"/>
    <p:sldLayoutId id="2147484000" r:id="rId8"/>
    <p:sldLayoutId id="2147483998" r:id="rId9"/>
    <p:sldLayoutId id="2147484007" r:id="rId10"/>
    <p:sldLayoutId id="2147484002" r:id="rId11"/>
    <p:sldLayoutId id="2147484003" r:id="rId12"/>
    <p:sldLayoutId id="2147484004" r:id="rId13"/>
    <p:sldLayoutId id="2147484005" r:id="rId14"/>
  </p:sldLayoutIdLst>
  <p:transition advClick="0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041400"/>
            <a:ext cx="8850313" cy="5664200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latin typeface="+mj-lt"/>
              </a:rPr>
              <a:t>GIỚI THIỆU PHẦN MỀM THU THẬP THÔNG TIN</a:t>
            </a:r>
            <a:br>
              <a:rPr lang="en-US" altLang="en-US" dirty="0" smtClean="0">
                <a:latin typeface="+mj-lt"/>
              </a:rPr>
            </a:br>
            <a:r>
              <a:rPr lang="en-US" dirty="0">
                <a:latin typeface="+mj-lt"/>
              </a:rPr>
              <a:t>ĐÁNH GIÁ TÁC ĐỘNG CỦA DỊCH COVID-19 ĐẾN </a:t>
            </a:r>
            <a:r>
              <a:rPr lang="en-US" dirty="0" smtClean="0">
                <a:latin typeface="+mj-lt"/>
              </a:rPr>
              <a:t>HOẠT </a:t>
            </a:r>
            <a:r>
              <a:rPr lang="en-US" dirty="0">
                <a:latin typeface="+mj-lt"/>
              </a:rPr>
              <a:t>ĐỘNG SẢN XUẤT KINH DOANH CỦA DOANH NGHIỆP</a:t>
            </a:r>
          </a:p>
        </p:txBody>
      </p:sp>
    </p:spTree>
    <p:extLst>
      <p:ext uri="{BB962C8B-B14F-4D97-AF65-F5344CB8AC3E}">
        <p14:creationId xmlns:p14="http://schemas.microsoft.com/office/powerpoint/2010/main" val="34010814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80" dirty="0" err="1"/>
              <a:t>Cung</a:t>
            </a:r>
            <a:r>
              <a:rPr lang="en-US" spc="-80" dirty="0"/>
              <a:t> </a:t>
            </a:r>
            <a:r>
              <a:rPr lang="en-US" spc="-80" dirty="0" err="1"/>
              <a:t>cấp</a:t>
            </a:r>
            <a:r>
              <a:rPr lang="en-US" spc="-80" dirty="0"/>
              <a:t> </a:t>
            </a:r>
            <a:r>
              <a:rPr lang="en-US" spc="-80" dirty="0" err="1"/>
              <a:t>thông</a:t>
            </a:r>
            <a:r>
              <a:rPr lang="en-US" spc="-80" dirty="0"/>
              <a:t> tin </a:t>
            </a:r>
            <a:r>
              <a:rPr lang="en-US" spc="-80" dirty="0" err="1"/>
              <a:t>phiếu</a:t>
            </a:r>
            <a:r>
              <a:rPr lang="en-US" spc="-80" dirty="0"/>
              <a:t> </a:t>
            </a:r>
            <a:r>
              <a:rPr lang="en-US" spc="-80" dirty="0" err="1"/>
              <a:t>khảo</a:t>
            </a:r>
            <a:r>
              <a:rPr lang="en-US" spc="-80" dirty="0"/>
              <a:t> </a:t>
            </a:r>
            <a:r>
              <a:rPr lang="en-US" spc="-80" dirty="0" err="1"/>
              <a:t>sát</a:t>
            </a:r>
            <a:r>
              <a:rPr lang="en-US" spc="-80" dirty="0"/>
              <a:t> </a:t>
            </a:r>
            <a:r>
              <a:rPr lang="en-US" spc="-80" dirty="0" err="1"/>
              <a:t>năng</a:t>
            </a:r>
            <a:r>
              <a:rPr lang="en-US" spc="-80" dirty="0"/>
              <a:t> </a:t>
            </a:r>
            <a:r>
              <a:rPr lang="en-US" spc="-80" dirty="0" err="1"/>
              <a:t>lực</a:t>
            </a:r>
            <a:r>
              <a:rPr lang="en-US" spc="-80" dirty="0"/>
              <a:t> </a:t>
            </a:r>
            <a:r>
              <a:rPr lang="en-US" spc="-80" dirty="0" err="1"/>
              <a:t>cạnh</a:t>
            </a:r>
            <a:r>
              <a:rPr lang="en-US" spc="-80" dirty="0"/>
              <a:t> </a:t>
            </a:r>
            <a:r>
              <a:rPr lang="en-US" spc="-80" dirty="0" err="1"/>
              <a:t>tranh</a:t>
            </a:r>
            <a:r>
              <a:rPr lang="en-US" spc="-80" dirty="0"/>
              <a:t> </a:t>
            </a:r>
            <a:r>
              <a:rPr lang="en-US" spc="-80" dirty="0" err="1"/>
              <a:t>của</a:t>
            </a:r>
            <a:r>
              <a:rPr lang="en-US" spc="-80" dirty="0"/>
              <a:t> </a:t>
            </a:r>
            <a:r>
              <a:rPr lang="en-US" spc="-80" dirty="0" smtClean="0"/>
              <a:t>DN </a:t>
            </a:r>
            <a:r>
              <a:rPr lang="en-US" b="0" dirty="0" smtClean="0"/>
              <a:t>(</a:t>
            </a:r>
            <a:r>
              <a:rPr lang="en-US" b="0" dirty="0" err="1" smtClean="0"/>
              <a:t>tiếp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F1E1FC-D369-4ABE-B7E5-91555541A3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7500" y="1676400"/>
            <a:ext cx="8826500" cy="4572000"/>
          </a:xfrm>
        </p:spPr>
        <p:txBody>
          <a:bodyPr/>
          <a:lstStyle/>
          <a:p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cung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án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.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chương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chi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án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. VD: </a:t>
            </a:r>
            <a:r>
              <a:rPr lang="en-US" sz="2400" dirty="0" err="1"/>
              <a:t>Câu</a:t>
            </a:r>
            <a:r>
              <a:rPr lang="en-US" sz="2400" dirty="0"/>
              <a:t> 1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án</a:t>
            </a:r>
            <a:r>
              <a:rPr lang="en-US" sz="2400" dirty="0"/>
              <a:t> “</a:t>
            </a:r>
            <a:r>
              <a:rPr lang="en-US" sz="2400" dirty="0" err="1"/>
              <a:t>Có</a:t>
            </a:r>
            <a:r>
              <a:rPr lang="en-US" sz="2400" dirty="0"/>
              <a:t>” </a:t>
            </a:r>
            <a:r>
              <a:rPr lang="en-US" sz="2400" dirty="0" err="1"/>
              <a:t>chương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1.1 </a:t>
            </a:r>
            <a:r>
              <a:rPr lang="en-US" sz="2400" dirty="0" err="1"/>
              <a:t>để</a:t>
            </a:r>
            <a:r>
              <a:rPr lang="en-US" sz="2400" dirty="0"/>
              <a:t> DN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.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án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1 </a:t>
            </a:r>
            <a:r>
              <a:rPr lang="en-US" sz="2400" dirty="0" err="1"/>
              <a:t>chương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đóng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1.1 DN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.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C29177-262B-40DF-AC92-18B5B8888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4114800"/>
            <a:ext cx="7021349" cy="22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041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logic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E61A7DD-B3EF-4100-9880-F1A5538BB645}"/>
              </a:ext>
            </a:extLst>
          </p:cNvPr>
          <p:cNvSpPr txBox="1">
            <a:spLocks/>
          </p:cNvSpPr>
          <p:nvPr/>
        </p:nvSpPr>
        <p:spPr bwMode="auto">
          <a:xfrm>
            <a:off x="228600" y="16764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r>
              <a:rPr lang="en-US" sz="2000" kern="0" dirty="0" err="1" smtClean="0"/>
              <a:t>Lưu</a:t>
            </a:r>
            <a:r>
              <a:rPr lang="en-US" sz="2000" kern="0" dirty="0" smtClean="0"/>
              <a:t> ý: </a:t>
            </a:r>
            <a:r>
              <a:rPr lang="en-US" sz="2000" kern="0" dirty="0" err="1" smtClean="0"/>
              <a:t>Màu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chữ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của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thông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báo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là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màu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đỏ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là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lỗi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bắt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buộc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phải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sửa</a:t>
            </a:r>
            <a:r>
              <a:rPr lang="en-US" sz="2000" kern="0" dirty="0" smtClean="0"/>
              <a:t>, </a:t>
            </a:r>
            <a:r>
              <a:rPr lang="en-US" sz="2000" kern="0" dirty="0" err="1" smtClean="0"/>
              <a:t>màu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đen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là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cảnh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báo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cần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xem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lại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số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liệu</a:t>
            </a:r>
            <a:endParaRPr lang="en-US" kern="0" dirty="0" smtClean="0"/>
          </a:p>
          <a:p>
            <a:endParaRPr lang="en-US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5CCDFE-6329-4E47-9959-94CBFE26C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79438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10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tin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0DE084-59AC-4850-8A56-134854E0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84" y="2021088"/>
            <a:ext cx="7873032" cy="38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12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hông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lỗi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buộc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sửa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7D39A5-327D-4CBF-9278-0D36AA5DB1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7500" y="1676400"/>
            <a:ext cx="8826500" cy="4572000"/>
          </a:xfrm>
        </p:spPr>
        <p:txBody>
          <a:bodyPr/>
          <a:lstStyle/>
          <a:p>
            <a:pPr algn="just"/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buộc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Khi</a:t>
            </a:r>
            <a:r>
              <a:rPr lang="en-US" dirty="0"/>
              <a:t> DN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“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tin”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buộc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F34231-9920-4EBF-984B-6BE3A3D0B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472074"/>
            <a:ext cx="7943850" cy="19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972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6CE8D9-740C-4F2B-B47F-0059FAB88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339AC-DD62-4A9B-B746-CED71B0C0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GỬI THÔNG TIN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7D223B-099D-4224-9073-A1A9582B0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12566"/>
            <a:ext cx="4877032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201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60DF3E-8028-4B21-9C4C-D76964E5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THỐNG KÊ TIẾN ĐỘ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E496AE-C24C-4361-A52F-6E59DBF51A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76400"/>
            <a:ext cx="9002712" cy="4648200"/>
          </a:xfrm>
        </p:spPr>
        <p:txBody>
          <a:bodyPr/>
          <a:lstStyle/>
          <a:p>
            <a:pPr algn="just"/>
            <a:r>
              <a:rPr lang="en-US" sz="2400" dirty="0"/>
              <a:t>ĐTV </a:t>
            </a:r>
            <a:r>
              <a:rPr lang="en-US" sz="2400" dirty="0" err="1"/>
              <a:t>và</a:t>
            </a:r>
            <a:r>
              <a:rPr lang="en-US" sz="2400" dirty="0"/>
              <a:t> GSV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: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, chon </a:t>
            </a:r>
            <a:r>
              <a:rPr lang="en-US" sz="2400" dirty="0" err="1"/>
              <a:t>tỉnh</a:t>
            </a:r>
            <a:r>
              <a:rPr lang="en-US" sz="2400" dirty="0"/>
              <a:t>/</a:t>
            </a:r>
            <a:r>
              <a:rPr lang="en-US" sz="2400" dirty="0" err="1"/>
              <a:t>huyện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“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”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file Excel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CDA6CE-A384-47D4-956E-99018A21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19989"/>
            <a:ext cx="8545512" cy="41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537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D952E4-90FF-4D6D-A3C4-0404BAA37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ĐTV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DN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.</a:t>
            </a:r>
          </a:p>
          <a:p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: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/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nhận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C43AD-A09C-4E85-BE2D-1961A56E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CẬP NHẬT MÃ NGÀNH CẤP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270B34-0F6B-419B-B7C9-64401B6A1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23" y="1745226"/>
            <a:ext cx="8610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631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TRÂN TRỌNG CẢM ƠN!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20347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0" y="1905000"/>
            <a:ext cx="87630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 smtClean="0"/>
              <a:t>cập</a:t>
            </a:r>
            <a:r>
              <a:rPr lang="en-US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đăng</a:t>
            </a:r>
            <a:r>
              <a:rPr lang="en-US" dirty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quyền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;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631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06" y="1905000"/>
            <a:ext cx="8382000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smtClean="0"/>
              <a:t>covid-19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smtClean="0"/>
              <a:t>2020:</a:t>
            </a:r>
          </a:p>
          <a:p>
            <a:pPr marL="0" indent="0">
              <a:buNone/>
            </a:pPr>
            <a:r>
              <a:rPr lang="en-US" b="1" dirty="0" smtClean="0"/>
              <a:t>         thongkedoanhnghiep.gso.gov.vn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smtClean="0"/>
              <a:t>2020: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Đổi</a:t>
            </a:r>
            <a:r>
              <a:rPr lang="en-US" dirty="0" smtClean="0"/>
              <a:t> sang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: </a:t>
            </a:r>
            <a:r>
              <a:rPr lang="en-US" b="1" dirty="0" smtClean="0"/>
              <a:t>doanhnghiep2020.gso.gov.vn</a:t>
            </a:r>
            <a:r>
              <a:rPr lang="en-US" dirty="0" smtClean="0"/>
              <a:t> 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sz="2000" dirty="0" smtClean="0"/>
              <a:t>(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cũ</a:t>
            </a:r>
            <a:r>
              <a:rPr lang="en-US" sz="2000" dirty="0" smtClean="0"/>
              <a:t>: </a:t>
            </a:r>
            <a:r>
              <a:rPr lang="en-US" sz="2000" dirty="0"/>
              <a:t>thongkedoanhnghiep.gso.gov.vn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ĐỊA CHỈ TRUY CẬP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406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TÀI KHOẢN ĐĂNG NHẬP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6868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,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: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2020.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</a:rPr>
              <a:t>lại </a:t>
            </a:r>
            <a:r>
              <a:rPr lang="en-US" sz="2400" dirty="0" err="1">
                <a:latin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khoản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khởi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</a:rPr>
              <a:t> ban </a:t>
            </a:r>
            <a:r>
              <a:rPr lang="en-US" sz="2400" dirty="0" err="1" smtClean="0">
                <a:latin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tra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doanh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</a:rPr>
              <a:t>2020: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1200150" lvl="2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tỉnh</a:t>
            </a:r>
            <a:r>
              <a:rPr lang="en-US" sz="2000" dirty="0">
                <a:latin typeface="Times New Roman" panose="02020603050405020304" pitchFamily="18" charset="0"/>
              </a:rPr>
              <a:t> + </a:t>
            </a:r>
            <a:r>
              <a:rPr lang="en-US" sz="2000" dirty="0" err="1">
                <a:latin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thuế</a:t>
            </a:r>
            <a:endParaRPr lang="en-US" sz="2000" dirty="0">
              <a:latin typeface="Times New Roman" panose="02020603050405020304" pitchFamily="18" charset="0"/>
            </a:endParaRPr>
          </a:p>
          <a:p>
            <a:pPr marL="1200150" lvl="2" indent="-34290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khẩu</a:t>
            </a:r>
            <a:r>
              <a:rPr lang="en-US" sz="2000" dirty="0">
                <a:latin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thuế</a:t>
            </a:r>
            <a:endParaRPr lang="en-US" sz="2000" dirty="0">
              <a:latin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Doanh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covid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doanh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doanh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</a:rPr>
              <a:t> 2020</a:t>
            </a:r>
            <a:r>
              <a:rPr lang="en-US" sz="2400" dirty="0" smtClean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8091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826500" cy="4190999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doanh</a:t>
            </a:r>
            <a:r>
              <a:rPr lang="en-US" dirty="0" smtClean="0"/>
              <a:t> </a:t>
            </a:r>
            <a:r>
              <a:rPr lang="en-US" dirty="0" err="1"/>
              <a:t>nghiệp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</a:rPr>
              <a:t>Đăng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nhập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hệ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thống</a:t>
            </a:r>
            <a:r>
              <a:rPr lang="en-US" sz="2400" dirty="0" smtClean="0">
                <a:latin typeface="Times New Roman" panose="02020603050405020304" pitchFamily="18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phiếu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</a:rPr>
              <a:t>covid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</a:rPr>
              <a:t> 1</a:t>
            </a:r>
            <a:r>
              <a:rPr lang="en-US" sz="2400" dirty="0" smtClean="0">
                <a:latin typeface="Times New Roman" panose="02020603050405020304" pitchFamily="18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</a:rPr>
              <a:t>Sửa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nhập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</a:rPr>
              <a:t> ĐTV/GSV </a:t>
            </a:r>
            <a:r>
              <a:rPr lang="en-US" sz="2400" dirty="0" err="1" smtClean="0">
                <a:latin typeface="Times New Roman" panose="02020603050405020304" pitchFamily="18" charset="0"/>
              </a:rPr>
              <a:t>chưa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</a:t>
            </a:r>
            <a:r>
              <a:rPr lang="en-US" dirty="0" err="1" smtClean="0"/>
              <a:t>iều</a:t>
            </a:r>
            <a:r>
              <a:rPr lang="en-US" dirty="0" smtClean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nhập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hệ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thống</a:t>
            </a:r>
            <a:r>
              <a:rPr lang="en-US" sz="2400" dirty="0" smtClean="0">
                <a:latin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báo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cáo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tiến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</a:rPr>
              <a:t>Cập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mã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ngành</a:t>
            </a:r>
            <a:r>
              <a:rPr lang="en-US" sz="2400" dirty="0" smtClean="0">
                <a:latin typeface="Times New Roman" panose="02020603050405020304" pitchFamily="18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>
              <a:latin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PHÂN QUYỀN NGƯỜI SỬ DỤNG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049608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PHÂN QUYỀN NGƯỜI SỬ DỤNG </a:t>
            </a:r>
            <a:r>
              <a:rPr lang="en-US" b="0" dirty="0" smtClean="0"/>
              <a:t>(</a:t>
            </a:r>
            <a:r>
              <a:rPr lang="en-US" b="0" dirty="0" err="1" smtClean="0"/>
              <a:t>tiếp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74688" y="1676400"/>
            <a:ext cx="8469312" cy="4953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</a:rPr>
              <a:t>Cập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tài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khoản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quyền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tra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2490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763000" cy="49529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Đăng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Cập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danh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Times New Roman" panose="02020603050405020304" pitchFamily="18" charset="0"/>
              </a:rPr>
              <a:t>Phân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phụ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trách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</a:rPr>
              <a:t> ĐTV, GSV;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Cập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phiếu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Times New Roman" panose="02020603050405020304" pitchFamily="18" charset="0"/>
              </a:rPr>
              <a:t>Đánh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mã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ngành</a:t>
            </a:r>
            <a:r>
              <a:rPr lang="en-US" dirty="0" smtClean="0">
                <a:latin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</a:t>
            </a:r>
            <a:r>
              <a:rPr lang="en-US" sz="2400" dirty="0" err="1" smtClean="0">
                <a:latin typeface="Times New Roman" panose="02020603050405020304" pitchFamily="18" charset="0"/>
              </a:rPr>
              <a:t>Tùy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quyền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tài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khoản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đăng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nhập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hệ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thống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hiển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</a:rPr>
              <a:t> dung =&gt; </a:t>
            </a:r>
            <a:r>
              <a:rPr lang="en-US" sz="2400" dirty="0" err="1" smtClean="0">
                <a:latin typeface="Times New Roman" panose="02020603050405020304" pitchFamily="18" charset="0"/>
              </a:rPr>
              <a:t>Chức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tài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khoản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</a:rPr>
              <a:t> =&gt; </a:t>
            </a:r>
            <a:r>
              <a:rPr lang="en-US" sz="2400" dirty="0" err="1" smtClean="0">
                <a:latin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CÁC NỘI DUNG CHÍNH CỦA PHẦN MỀM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092346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HƯỚNG DẪN SỬ DỤNG PHẦN MỀM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18062D2F-26FB-4616-B9F3-33B75BF84F6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743200"/>
            <a:ext cx="8826500" cy="3736975"/>
          </a:xfr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165100" y="1790700"/>
            <a:ext cx="831071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kern="0" spc="-80" dirty="0" err="1" smtClean="0"/>
              <a:t>Khi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doanh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nghiệp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đăng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nhập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thành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công</a:t>
            </a:r>
            <a:r>
              <a:rPr lang="en-US" kern="0" spc="-80" dirty="0" smtClean="0"/>
              <a:t>, </a:t>
            </a:r>
            <a:r>
              <a:rPr lang="en-US" kern="0" spc="-80" dirty="0" err="1" smtClean="0"/>
              <a:t>chương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trình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sẽ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hiển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thị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màn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hình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nhập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phiếu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đánh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giá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tác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động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của</a:t>
            </a:r>
            <a:r>
              <a:rPr lang="en-US" kern="0" spc="-80" dirty="0" smtClean="0"/>
              <a:t> </a:t>
            </a:r>
            <a:r>
              <a:rPr lang="en-US" kern="0" spc="-80" dirty="0" err="1" smtClean="0"/>
              <a:t>dịch</a:t>
            </a:r>
            <a:r>
              <a:rPr lang="en-US" kern="0" spc="-80" dirty="0" smtClean="0"/>
              <a:t> covid-19</a:t>
            </a:r>
            <a:endParaRPr lang="en-US" kern="0" spc="-80" dirty="0"/>
          </a:p>
        </p:txBody>
      </p:sp>
    </p:spTree>
    <p:extLst>
      <p:ext uri="{BB962C8B-B14F-4D97-AF65-F5344CB8AC3E}">
        <p14:creationId xmlns:p14="http://schemas.microsoft.com/office/powerpoint/2010/main" val="37758428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35D9B0-5DCC-45B0-9E28-A86229EDA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Doanh</a:t>
            </a:r>
            <a:r>
              <a:rPr lang="en-US" dirty="0" smtClean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02.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tin </a:t>
            </a:r>
            <a:r>
              <a:rPr lang="en-US" dirty="0" err="1"/>
              <a:t>phiếu</a:t>
            </a:r>
            <a:r>
              <a:rPr lang="en-US" dirty="0"/>
              <a:t> 01,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02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DN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D5B439-914A-426B-9B45-E9D5CB0FE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84582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906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upp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Quy trinh xu ly du lieu quet-moi</Template>
  <TotalTime>9127</TotalTime>
  <Words>740</Words>
  <Application>Microsoft Office PowerPoint</Application>
  <PresentationFormat>On-screen Show (4:3)</PresentationFormat>
  <Paragraphs>73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Mauppt</vt:lpstr>
      <vt:lpstr>GIỚI THIỆU PHẦN MỀM THU THẬP THÔNG TIN ĐÁNH GIÁ TÁC ĐỘNG CỦA DỊCH COVID-19 ĐẾN HOẠT ĐỘNG SẢN XUẤT KINH DOANH CỦA DOANH NGHIỆP</vt:lpstr>
      <vt:lpstr>NỘI DUNG</vt:lpstr>
      <vt:lpstr>ĐỊA CHỈ TRUY CẬP</vt:lpstr>
      <vt:lpstr>TÀI KHOẢN ĐĂNG NHẬP</vt:lpstr>
      <vt:lpstr>PHÂN QUYỀN NGƯỜI SỬ DỤNG</vt:lpstr>
      <vt:lpstr>PHÂN QUYỀN NGƯỜI SỬ DỤNG (tiếp)</vt:lpstr>
      <vt:lpstr>CÁC NỘI DUNG CHÍNH CỦA PHẦN MỀM</vt:lpstr>
      <vt:lpstr>HƯỚNG DẪN SỬ DỤNG PHẦN MỀM</vt:lpstr>
      <vt:lpstr>Cung cấp thông tin phiếu khảo sát năng lực cạnh tranh của DN</vt:lpstr>
      <vt:lpstr>Cung cấp thông tin phiếu khảo sát năng lực cạnh tranh của DN (tiếp)</vt:lpstr>
      <vt:lpstr>Thông báo logic trong quá trình cung cấp thông tin</vt:lpstr>
      <vt:lpstr>Cảnh báo khi nhập tin</vt:lpstr>
      <vt:lpstr>Thông báo lỗi bắt buộc phải sửa</vt:lpstr>
      <vt:lpstr>GỬI THÔNG TIN </vt:lpstr>
      <vt:lpstr>THỐNG KÊ TIẾN ĐỘ</vt:lpstr>
      <vt:lpstr>CẬP NHẬT MÃ NGÀNH CẤP 2</vt:lpstr>
      <vt:lpstr>TRÂN TRỌNG CẢM ƠN!</vt:lpstr>
      <vt:lpstr>Custom Show 1</vt:lpstr>
    </vt:vector>
  </TitlesOfParts>
  <Company>TTTHTK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TRÌNH XỬ LÝ  SỐ LIỆU ĐIỀU TRA THỐNG KÊ  ÁP DỤNG CÔNG NGHỆ QUÉT</dc:title>
  <dc:creator>Hoannh</dc:creator>
  <cp:lastModifiedBy>Phí Hương Nga</cp:lastModifiedBy>
  <cp:revision>266</cp:revision>
  <cp:lastPrinted>2020-09-09T01:11:12Z</cp:lastPrinted>
  <dcterms:created xsi:type="dcterms:W3CDTF">2013-10-26T11:30:52Z</dcterms:created>
  <dcterms:modified xsi:type="dcterms:W3CDTF">2020-09-09T06:41:53Z</dcterms:modified>
</cp:coreProperties>
</file>